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5" r:id="rId12"/>
    <p:sldId id="269" r:id="rId13"/>
    <p:sldId id="270" r:id="rId14"/>
    <p:sldId id="271" r:id="rId15"/>
    <p:sldId id="286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452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773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4587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4103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7532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004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844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31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90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109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280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21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113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69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51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24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B6D71-5E91-49A1-822A-A6CF09BC9E12}" type="datetimeFigureOut">
              <a:rPr lang="pl-PL" smtClean="0"/>
              <a:t>13.11.2024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46D0649-500F-4E01-A979-F093BE237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136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23DA37-EB8E-9BDE-467F-B2F1007B1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983226"/>
            <a:ext cx="7863075" cy="3067610"/>
          </a:xfrm>
        </p:spPr>
        <p:txBody>
          <a:bodyPr/>
          <a:lstStyle/>
          <a:p>
            <a:r>
              <a:rPr lang="pl-PL" sz="6600" b="1" dirty="0"/>
              <a:t>ŚWIATOWY DZIEŃ WALKI Z CUKRZYCĄ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AC9B56-A200-FF58-7975-2D20EC80FB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endParaRPr lang="pl-PL" sz="4000" b="1" dirty="0"/>
          </a:p>
          <a:p>
            <a:pPr algn="ctr"/>
            <a:r>
              <a:rPr lang="pl-PL" sz="4000" b="1" dirty="0"/>
              <a:t>14 LISTOPADA</a:t>
            </a:r>
          </a:p>
        </p:txBody>
      </p:sp>
    </p:spTree>
    <p:extLst>
      <p:ext uri="{BB962C8B-B14F-4D97-AF65-F5344CB8AC3E}">
        <p14:creationId xmlns:p14="http://schemas.microsoft.com/office/powerpoint/2010/main" val="323621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161FFE7-BCD6-EE5F-0FEE-F855AAC30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06" y="570271"/>
            <a:ext cx="9627428" cy="445401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5A98EF7-A1A3-DF63-38EF-A9AEA2E6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06" y="4955458"/>
            <a:ext cx="9627428" cy="14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09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E4887A-3E6A-E9D3-2693-D0EA526F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Brak insuliny w organizmie – typowe objawy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08B1A4-68FE-1EBB-BB07-BE70EFB4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230692" cy="3880773"/>
          </a:xfrm>
        </p:spPr>
        <p:txBody>
          <a:bodyPr>
            <a:normAutofit/>
          </a:bodyPr>
          <a:lstStyle/>
          <a:p>
            <a:r>
              <a:rPr lang="pl-PL" sz="3200" dirty="0"/>
              <a:t>nasilone pragnienie</a:t>
            </a:r>
          </a:p>
          <a:p>
            <a:r>
              <a:rPr lang="pl-PL" sz="3200" dirty="0"/>
              <a:t>chudnięcie</a:t>
            </a:r>
          </a:p>
          <a:p>
            <a:r>
              <a:rPr lang="pl-PL" sz="3200" dirty="0"/>
              <a:t>oddawanie dużych ilości moczu, również w nocy</a:t>
            </a:r>
          </a:p>
        </p:txBody>
      </p:sp>
    </p:spTree>
    <p:extLst>
      <p:ext uri="{BB962C8B-B14F-4D97-AF65-F5344CB8AC3E}">
        <p14:creationId xmlns:p14="http://schemas.microsoft.com/office/powerpoint/2010/main" val="315217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216263B-8F2D-D734-2E2A-382169782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48" y="521110"/>
            <a:ext cx="9134168" cy="432597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9E983A8-7874-2158-C8B4-AAFA2320C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48" y="4602970"/>
            <a:ext cx="9401286" cy="173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54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9CB0679-EBFD-B7BF-C681-143D35CF1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5" y="324465"/>
            <a:ext cx="10063685" cy="59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1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0CE544B-3576-B67F-5A56-3FF3E648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21111"/>
            <a:ext cx="8522208" cy="59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6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E198DC-E1E2-86A7-802E-FDFD69F0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Peny i pompy insulinowe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827A3C5-E18A-4874-5DA4-EC20BAB74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406" y="1573161"/>
            <a:ext cx="7223746" cy="41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10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6597AAA-DF81-1D63-6792-20C711A5D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84" y="589936"/>
            <a:ext cx="7902559" cy="5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8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611BFE9-26CF-BC45-D506-0285E55FD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5" y="737419"/>
            <a:ext cx="7911225" cy="49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35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041">
            <a:extLst>
              <a:ext uri="{FF2B5EF4-FFF2-40B4-BE49-F238E27FC236}">
                <a16:creationId xmlns:a16="http://schemas.microsoft.com/office/drawing/2014/main" id="{AA85BB97-76C5-A561-DFD1-9877A23F76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2284" y="668594"/>
            <a:ext cx="9252155" cy="49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0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535">
            <a:extLst>
              <a:ext uri="{FF2B5EF4-FFF2-40B4-BE49-F238E27FC236}">
                <a16:creationId xmlns:a16="http://schemas.microsoft.com/office/drawing/2014/main" id="{4518CC8B-08C7-1E22-4AC5-EA4130D575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14168" y="1642427"/>
            <a:ext cx="6892279" cy="445357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FA4A77B-4B6D-D1BB-09B2-C9ECCC18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552" y="1415452"/>
            <a:ext cx="8506968" cy="6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7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CB72736-5462-6665-C946-BFFDEF511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3" y="550606"/>
            <a:ext cx="9104671" cy="45128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FFC6A11-28EB-276B-0104-6B3A196AF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4" y="5063490"/>
            <a:ext cx="9104671" cy="14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92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CCBAAC3-9B8D-8016-4EAE-1D43A1C1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3" y="698091"/>
            <a:ext cx="8271671" cy="51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3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AE92BE6-5FE2-1E92-3F99-013D52376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4" y="963561"/>
            <a:ext cx="7805286" cy="50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0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D2D060F-EE36-D19D-3844-B2C18244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7" y="1661652"/>
            <a:ext cx="9566787" cy="28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5564E3-6DCE-C192-96CB-0557BD1DD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35" y="570271"/>
            <a:ext cx="9283299" cy="393290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C9E4045-E310-1171-DDC4-669433CE0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35" y="4434348"/>
            <a:ext cx="9283299" cy="29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7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150304D-51C0-A8D5-D797-5155A123D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0" y="776748"/>
            <a:ext cx="9479944" cy="40924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C3CA0D5-8535-4CE0-3FDB-DEB185EB4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90" y="4984339"/>
            <a:ext cx="9568434" cy="17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96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3376E12-3463-861B-1CFF-9FE8FE17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94" y="422787"/>
            <a:ext cx="8167822" cy="59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12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F76491-3170-091E-70D5-E927B859E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32" y="580103"/>
            <a:ext cx="8976852" cy="54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58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9A5D0D7-B39D-54BB-01F3-E53008FA2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8" y="570271"/>
            <a:ext cx="9419304" cy="55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4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21403B-FDFF-873A-1B21-B17E13031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58" y="1258530"/>
            <a:ext cx="9438968" cy="28906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91737FD-A73A-C84C-29B4-134264B14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58" y="3429000"/>
            <a:ext cx="8164068" cy="14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8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89943B1-C66B-EE4F-285B-FFC4464CA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66" y="1255776"/>
            <a:ext cx="8164068" cy="43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5BCE683-B934-79F4-9BDF-144F07F1D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284" y="285135"/>
            <a:ext cx="6803922" cy="63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8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64879C8-5A11-0FA5-D45E-39ABE55E1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403123"/>
            <a:ext cx="9851922" cy="588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9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A97E83A-A7E4-5BC7-E36F-E3FCCC665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26" y="228600"/>
            <a:ext cx="928165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69733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992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49925" algn="ctr"/>
              </a:tabLst>
            </a:pPr>
            <a:r>
              <a:rPr kumimoji="0" lang="pl-PL" altLang="pl-PL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Cukrzyca typu 1 - epidemiologia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49925" algn="ctr"/>
              </a:tabLst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C56F37A-89EE-F374-265D-27F07BE6E3C7}"/>
              </a:ext>
            </a:extLst>
          </p:cNvPr>
          <p:cNvSpPr txBox="1"/>
          <p:nvPr/>
        </p:nvSpPr>
        <p:spPr>
          <a:xfrm>
            <a:off x="540774" y="1713241"/>
            <a:ext cx="9104671" cy="343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" indent="-6350">
              <a:lnSpc>
                <a:spcPct val="102000"/>
              </a:lnSpc>
              <a:spcAft>
                <a:spcPts val="2820"/>
              </a:spcAft>
            </a:pPr>
            <a:r>
              <a:rPr lang="pl-PL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Blisko 5x wzrost </a:t>
            </a:r>
            <a:r>
              <a:rPr lang="pl-PL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zachorowań</a:t>
            </a:r>
            <a:r>
              <a:rPr lang="pl-PL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152F4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Polsce w latach 1990-2015</a:t>
            </a:r>
            <a:endParaRPr lang="pl-PL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" indent="-6350">
              <a:lnSpc>
                <a:spcPct val="102000"/>
              </a:lnSpc>
              <a:spcAft>
                <a:spcPts val="100"/>
              </a:spcAft>
            </a:pPr>
            <a:r>
              <a:rPr lang="pl-PL" sz="2000" b="1" dirty="0">
                <a:solidFill>
                  <a:srgbClr val="152F4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3% roczny wzrost zapadalności na świecie, szczególnie &lt;5 r.ż.</a:t>
            </a:r>
            <a:endParaRPr lang="pl-PL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56540" lvl="0" indent="-342900" fontAlgn="base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2000" b="1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Polsce najwyższy w Europie wskaźnik wzrostu zachorowalności na przestrzeni ostatnich lat </a:t>
            </a:r>
            <a:r>
              <a:rPr lang="pl-PL" sz="2000" b="1" u="none" strike="noStrike" dirty="0">
                <a:solidFill>
                  <a:srgbClr val="152F4E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(ok. 6.6%)</a:t>
            </a:r>
            <a:endParaRPr lang="pl-PL" sz="11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256540" lvl="0" indent="-342900" fontAlgn="base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2000" b="1" u="none" strike="noStrike" dirty="0"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Wielkopolsce corocznie ponad 200 nowych </a:t>
            </a:r>
            <a:r>
              <a:rPr lang="pl-PL" sz="2000" b="1" u="none" strike="noStrike" dirty="0" err="1"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zachorowań</a:t>
            </a:r>
            <a:r>
              <a:rPr lang="pl-PL" sz="2000" b="1" u="none" strike="noStrike" dirty="0"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wśród </a:t>
            </a:r>
            <a:endParaRPr lang="pl-PL" sz="11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805180">
              <a:lnSpc>
                <a:spcPct val="107000"/>
              </a:lnSpc>
              <a:spcAft>
                <a:spcPts val="2215"/>
              </a:spcAft>
            </a:pPr>
            <a:r>
              <a:rPr lang="pl-PL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dzieci   (i tyle samo wśród osób dorosłych…)</a:t>
            </a:r>
            <a:endParaRPr lang="pl-PL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2000"/>
              </a:lnSpc>
              <a:spcAft>
                <a:spcPts val="100"/>
              </a:spcAft>
              <a:tabLst>
                <a:tab pos="5750560" algn="ctr"/>
              </a:tabLst>
            </a:pPr>
            <a:r>
              <a:rPr lang="pl-PL" sz="2000" b="1" dirty="0">
                <a:solidFill>
                  <a:srgbClr val="152F4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Polsce choruje na cukrzycę typu 1 	</a:t>
            </a:r>
            <a:r>
              <a:rPr lang="pl-PL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: 300 dzieci (1 : 250)</a:t>
            </a:r>
            <a:endParaRPr lang="pl-PL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239395" algn="ctr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</a:t>
            </a:r>
            <a:r>
              <a:rPr lang="pl-PL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Wielkopolsce aktualnie ponad 1800 dzieci z cukrzycą typu 1</a:t>
            </a:r>
            <a:endParaRPr lang="pl-PL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0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AE6B150-A42C-DB52-D629-37095B2B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3" y="895892"/>
            <a:ext cx="9173814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0B15554-4E6E-E7A4-2AF8-7F1D4289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3" y="917992"/>
            <a:ext cx="9586452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4075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</TotalTime>
  <Words>120</Words>
  <Application>Microsoft Office PowerPoint</Application>
  <PresentationFormat>Panoramiczny</PresentationFormat>
  <Paragraphs>16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Arial</vt:lpstr>
      <vt:lpstr>Calibri</vt:lpstr>
      <vt:lpstr>Trebuchet MS</vt:lpstr>
      <vt:lpstr>Wingdings 3</vt:lpstr>
      <vt:lpstr>Faseta</vt:lpstr>
      <vt:lpstr>ŚWIATOWY DZIEŃ WALKI Z CUKRZYCĄ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Brak insuliny w organizmie – typowe objawy</vt:lpstr>
      <vt:lpstr>Prezentacja programu PowerPoint</vt:lpstr>
      <vt:lpstr>Prezentacja programu PowerPoint</vt:lpstr>
      <vt:lpstr>Prezentacja programu PowerPoint</vt:lpstr>
      <vt:lpstr>Peny i pompy insulinowe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Dorota Bugajczyk</dc:creator>
  <cp:lastModifiedBy>Dorota Bugajczyk</cp:lastModifiedBy>
  <cp:revision>4</cp:revision>
  <dcterms:created xsi:type="dcterms:W3CDTF">2024-11-13T10:38:27Z</dcterms:created>
  <dcterms:modified xsi:type="dcterms:W3CDTF">2024-11-13T15:00:23Z</dcterms:modified>
</cp:coreProperties>
</file>